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40"/>
  </p:notesMasterIdLst>
  <p:handoutMasterIdLst>
    <p:handoutMasterId r:id="rId41"/>
  </p:handoutMasterIdLst>
  <p:sldIdLst>
    <p:sldId id="256" r:id="rId2"/>
    <p:sldId id="1522" r:id="rId3"/>
    <p:sldId id="967" r:id="rId4"/>
    <p:sldId id="264" r:id="rId5"/>
    <p:sldId id="1429" r:id="rId6"/>
    <p:sldId id="1539" r:id="rId7"/>
    <p:sldId id="1524" r:id="rId8"/>
    <p:sldId id="1535" r:id="rId9"/>
    <p:sldId id="1549" r:id="rId10"/>
    <p:sldId id="1557" r:id="rId11"/>
    <p:sldId id="1558" r:id="rId12"/>
    <p:sldId id="1555" r:id="rId13"/>
    <p:sldId id="1559" r:id="rId14"/>
    <p:sldId id="356" r:id="rId15"/>
    <p:sldId id="357" r:id="rId16"/>
    <p:sldId id="1565" r:id="rId17"/>
    <p:sldId id="1560" r:id="rId18"/>
    <p:sldId id="1561" r:id="rId19"/>
    <p:sldId id="1562" r:id="rId20"/>
    <p:sldId id="1540" r:id="rId21"/>
    <p:sldId id="1542" r:id="rId22"/>
    <p:sldId id="1543" r:id="rId23"/>
    <p:sldId id="1547" r:id="rId24"/>
    <p:sldId id="1546" r:id="rId25"/>
    <p:sldId id="1567" r:id="rId26"/>
    <p:sldId id="1563" r:id="rId27"/>
    <p:sldId id="1566" r:id="rId28"/>
    <p:sldId id="1541" r:id="rId29"/>
    <p:sldId id="1544" r:id="rId30"/>
    <p:sldId id="1553" r:id="rId31"/>
    <p:sldId id="1554" r:id="rId32"/>
    <p:sldId id="1527" r:id="rId33"/>
    <p:sldId id="1536" r:id="rId34"/>
    <p:sldId id="1548" r:id="rId35"/>
    <p:sldId id="1564" r:id="rId36"/>
    <p:sldId id="260" r:id="rId37"/>
    <p:sldId id="1552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D2C3C9-159E-4C40-8861-6819F85804D9}">
          <p14:sldIdLst>
            <p14:sldId id="256"/>
            <p14:sldId id="1522"/>
            <p14:sldId id="967"/>
            <p14:sldId id="264"/>
            <p14:sldId id="1429"/>
            <p14:sldId id="1539"/>
            <p14:sldId id="1524"/>
            <p14:sldId id="1535"/>
            <p14:sldId id="1549"/>
            <p14:sldId id="1557"/>
            <p14:sldId id="1558"/>
            <p14:sldId id="1555"/>
            <p14:sldId id="1559"/>
            <p14:sldId id="356"/>
            <p14:sldId id="357"/>
            <p14:sldId id="1565"/>
            <p14:sldId id="1560"/>
            <p14:sldId id="1561"/>
            <p14:sldId id="1562"/>
            <p14:sldId id="1540"/>
            <p14:sldId id="1542"/>
            <p14:sldId id="1543"/>
            <p14:sldId id="1547"/>
            <p14:sldId id="1546"/>
            <p14:sldId id="1567"/>
            <p14:sldId id="1563"/>
            <p14:sldId id="1566"/>
            <p14:sldId id="1541"/>
            <p14:sldId id="1544"/>
            <p14:sldId id="1553"/>
            <p14:sldId id="1554"/>
            <p14:sldId id="1527"/>
            <p14:sldId id="1536"/>
            <p14:sldId id="1548"/>
            <p14:sldId id="1564"/>
            <p14:sldId id="260"/>
            <p14:sldId id="155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6374" autoAdjust="0"/>
  </p:normalViewPr>
  <p:slideViewPr>
    <p:cSldViewPr snapToGrid="0">
      <p:cViewPr varScale="1">
        <p:scale>
          <a:sx n="98" d="100"/>
          <a:sy n="98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5C3595-4E0E-4FDB-9635-36891633A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88BB-275A-4560-9766-6874C2306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F4E35-B88C-4950-8CE1-9EA7DD1866C1}" type="datetimeFigureOut">
              <a:rPr lang="en-GB" smtClean="0"/>
              <a:t>2022-04-07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57416-69EE-47AA-A034-7D767F1E51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5985D-18AE-408A-AB6A-3D31EF92CB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39A5-F630-46EF-A80C-81E360C98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7513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24DF-1F64-4910-81E3-518A937C43F5}" type="datetimeFigureOut">
              <a:rPr lang="en-GB" smtClean="0"/>
              <a:t>2022-04-07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9ED74-06D8-4592-A0F7-B9C3E59F3B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76896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87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02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5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96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03AEB-CC4E-4FE3-82C3-E73FB44E4CA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5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AB64-702B-45CE-BFCD-F23AD59F4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C4159-F51E-45C8-86DE-3D5B0910A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EF13-0444-4F1A-9AD2-DA641C18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57B-733C-479A-8CEB-F2A272E484BF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A602-E69B-4212-AB3D-226BEEBF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4114-AA5F-4667-BBED-B4E3786A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5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ED64-78A4-4248-83E5-E970402D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51D0B-2FA8-4684-8F96-06D658A70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CBBB-676A-4E2D-AFCB-F3E00E82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6132-590F-439C-9591-F8EE8468D51F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DA0D6-9785-4A5E-9426-3801C55E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047-6F11-47D1-9AE6-55E33352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9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55521-4577-4209-BE9B-05E904175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F1AD3-E414-427C-8415-4E5E1A86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CF583-6891-4FEE-8E6A-F9BADA81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48CC-CFE0-4418-90CA-2A09EEF66BA1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A1412-324E-43E1-95FF-83BA407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D379-A650-4554-92F6-0598E9F5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0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DBEA-A7D5-44C3-A984-A1D9F748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AE4D-840B-4850-A33C-77EF7C51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28-2D46-43D7-9295-A438C69C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110E0-1B6A-4314-B874-B9D221BEC52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F8B06-1BEF-4C30-B198-6139C157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56A3-F5F5-4F3A-8541-7027E242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0D84-4AF5-465A-9A4E-FBEDB2C6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DB60E-239E-44EF-B882-86929881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72DE0-FDD1-45D6-BF19-808BF7D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F672-1B85-4DF8-8F13-0EF70DB37EF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A4D0-21FA-4C41-B704-92E3A567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3BC-0AF0-4306-A068-8E05840C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D623-BCED-4206-9DF8-334DACB8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28D8-C234-4A14-8135-A4CE7D9B5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BD4BC-98DF-46CC-974A-7D943976B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E0693-A724-414E-9662-896CCB08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34E1-66D1-4994-B25A-6E568D11C5A7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66C-F730-4F9C-8956-D3E27A82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6951B-F1FA-411F-AD7A-5B13E853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5592-EA3B-4DB3-B479-6D45E787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4A556-17C5-491F-A5CB-C1182D24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027F-B5AF-43CF-9B86-1A0BA2FD9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440F-E905-4CEA-97DE-7E991243F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1E7AA-80CD-4AB0-9558-5769E9B6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56FAF-1086-41C7-B729-46EE3D0B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E84C-9CB5-472F-B826-CC4AAD4E4FEB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31203-D048-4066-98DE-7A5716A2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BA3DF-16BE-48FB-874B-699FCE04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3A6A-7C2A-475F-9F14-D757616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ABCE0-DE53-43D5-8B43-07A222A3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72CC-D275-492B-A216-DEDE8176B954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BDF2-F126-4AFD-AC49-617E2F09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A4DB-F9F0-411A-9A0E-70F54586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8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FA3F2-DDA9-412A-BFF9-0BA167D1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27B1-2D4D-4FB1-8593-DB28A20D2E41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36265-1204-4F8D-873B-7B841BE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E9BC7-A619-4678-BA3B-EB39CFCE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C1E9-2BE4-4661-B459-231EB32D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C72C-9B5C-47B3-BB1B-603967528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69CEF-0E7F-4195-AEEA-F6E888EAA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72856-F438-4E9F-A47A-52FA1161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193-7D8E-42AA-AF65-A94C0E07D93A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DB7E9-F399-48AE-9B25-42F6A6ED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160FA-97FC-4CE8-83B0-D91C3626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184B-F903-4F75-8DCE-DC2AA466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9F6AD-EB4D-48EE-8020-F96896BDB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994AF-3138-4557-BA23-8754EDC9B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D3F9C-A60C-4677-909B-2B423260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C452-146C-4670-BD6C-8838114D39D8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DB385-C981-4D56-9890-5925007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DB7FD-CC73-495A-9B13-31E3131E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8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1D5C-D27C-428D-AEFA-1AD1BACC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3C71C-5274-4FD0-972B-64B5A0591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ADA66-1C80-464E-A73E-D65A23C80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7C28B-C319-4ED6-BC44-5C1590FA830D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AFE7-F0BC-4ECB-BFBD-8132122D1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A1A5-44F0-4578-AB55-ACC395831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D4C5B9A-75D7-42E4-A556-036C37E7EE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53800" y="5641475"/>
            <a:ext cx="18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axrunbase.com/2022/03/31/identify-tables-to-migrat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eEtr4vGzSY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xrunbase.com/2022/03/31/sql-record-count-by-company/" TargetMode="External"/><Relationship Id="rId2" Type="http://schemas.openxmlformats.org/officeDocument/2006/relationships/hyperlink" Target="https://usnconeboxax1aos.cloud.onebox.dynamics.com/?cmp=jfs&amp;mi=SysTableBrowser&amp;TableName=InventItemGroupFor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Q58arACP4" TargetMode="External"/><Relationship Id="rId2" Type="http://schemas.openxmlformats.org/officeDocument/2006/relationships/hyperlink" Target="https://microsoft.qualtrics.com/jfe/form/SV_brOLCioQ7mmeyk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community.dynamics.com/365/dynamics-365-fasttrack/b/techtalks/posts/ax2009-migration-tool-may-11-201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axvisionerp.com" TargetMode="External"/><Relationship Id="rId2" Type="http://schemas.openxmlformats.org/officeDocument/2006/relationships/hyperlink" Target="http://www.daxvisioner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lifecycle-services/querycookbook" TargetMode="External"/><Relationship Id="rId2" Type="http://schemas.openxmlformats.org/officeDocument/2006/relationships/hyperlink" Target="https://docs.microsoft.com/en-us/dynamics365/fin-ops-core/dev-itpro/data-entities/data-import-export-job#job-history-clean-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ynamics365/fin-ops-core/dev-itpro/sysadmin/optimize-data-migrati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sysadmin/optimize-data-migra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.qualtrics.com/jfe/form/SV_brOLCioQ7mmeykB" TargetMode="External"/><Relationship Id="rId3" Type="http://schemas.openxmlformats.org/officeDocument/2006/relationships/hyperlink" Target="https://docs.microsoft.com/en-us/dynamics365/fin-ops-core/dev-itpro/sysadmin/optimize-data-migration" TargetMode="External"/><Relationship Id="rId7" Type="http://schemas.openxmlformats.org/officeDocument/2006/relationships/hyperlink" Target="https://www.youtube.com/watch?v=eEtr4vGzSYs" TargetMode="External"/><Relationship Id="rId2" Type="http://schemas.openxmlformats.org/officeDocument/2006/relationships/hyperlink" Target="https://docs.microsoft.com/en-us/dynamics365/fin-ops-core/dev-itpro/migration-upgrade/data-migration-too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xrunbase.com/2022/03/31/identify-tables-to-migrate/" TargetMode="External"/><Relationship Id="rId5" Type="http://schemas.openxmlformats.org/officeDocument/2006/relationships/hyperlink" Target="https://view.officeapps.live.com/op/view.aspx?src=https%3A%2F%2Faxmartina.files.wordpress.com%2F2019%2F10%2Fdmt-from-ax2009-to-d365-1.docx&amp;wdOrigin=BROWSELINK" TargetMode="External"/><Relationship Id="rId10" Type="http://schemas.openxmlformats.org/officeDocument/2006/relationships/hyperlink" Target="https://community.dynamics.com/365/dynamics-365-fasttrack/b/techtalks/posts/ax2009-migration-tool-may-11-2017" TargetMode="External"/><Relationship Id="rId4" Type="http://schemas.openxmlformats.org/officeDocument/2006/relationships/hyperlink" Target="https://docs.microsoft.com/en-us/learn/modules/data-migration/4-workshop-topics" TargetMode="External"/><Relationship Id="rId9" Type="http://schemas.openxmlformats.org/officeDocument/2006/relationships/hyperlink" Target="https://www.youtube.com/watch?v=kdQ58arACP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xvisionerp.com/" TargetMode="External"/><Relationship Id="rId2" Type="http://schemas.openxmlformats.org/officeDocument/2006/relationships/hyperlink" Target="mailto:info@daxvisionerp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company/daxvision" TargetMode="External"/><Relationship Id="rId4" Type="http://schemas.openxmlformats.org/officeDocument/2006/relationships/hyperlink" Target="https://www.linkedin.com/in/peter-prokopecz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asttrack/" TargetMode="External"/><Relationship Id="rId2" Type="http://schemas.openxmlformats.org/officeDocument/2006/relationships/hyperlink" Target="https://docs.microsoft.com/en-us/dynamics365/fin-ops-core/dev-itpro/migration-upgrade/upgrade-home-pag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data-migration/4-workshop-topi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1000">
              <a:schemeClr val="bg2">
                <a:tint val="97000"/>
                <a:hueMod val="92000"/>
                <a:satMod val="169000"/>
                <a:lumMod val="164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3E10-2339-4EA3-BB14-1823095C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84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migration preparation and execution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BEFA5-A950-4804-BF05-5B44E292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131" y="4336440"/>
            <a:ext cx="9144000" cy="1655762"/>
          </a:xfrm>
        </p:spPr>
        <p:txBody>
          <a:bodyPr/>
          <a:lstStyle/>
          <a:p>
            <a:r>
              <a:rPr lang="hu-HU" dirty="0"/>
              <a:t>Peter Prokopecz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4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1.Project 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Track</a:t>
            </a:r>
            <a:r>
              <a:rPr lang="hu-HU" dirty="0"/>
              <a:t> </a:t>
            </a:r>
          </a:p>
          <a:p>
            <a:r>
              <a:rPr lang="hu-HU" dirty="0" err="1"/>
              <a:t>Build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team – </a:t>
            </a:r>
            <a:r>
              <a:rPr lang="hu-HU" dirty="0" err="1"/>
              <a:t>technical</a:t>
            </a:r>
            <a:r>
              <a:rPr lang="hu-HU" dirty="0"/>
              <a:t> and </a:t>
            </a:r>
            <a:r>
              <a:rPr lang="hu-HU" dirty="0" err="1"/>
              <a:t>functional</a:t>
            </a:r>
            <a:r>
              <a:rPr lang="hu-HU" dirty="0"/>
              <a:t> </a:t>
            </a:r>
            <a:r>
              <a:rPr lang="hu-HU" dirty="0" err="1"/>
              <a:t>knowledge</a:t>
            </a:r>
            <a:endParaRPr lang="hu-HU" dirty="0"/>
          </a:p>
          <a:p>
            <a:r>
              <a:rPr lang="hu-HU" dirty="0"/>
              <a:t>Upgrade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migrate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combined</a:t>
            </a:r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migration</a:t>
            </a:r>
            <a:r>
              <a:rPr lang="hu-HU" dirty="0"/>
              <a:t> </a:t>
            </a:r>
            <a:r>
              <a:rPr lang="hu-HU" dirty="0" err="1"/>
              <a:t>cycles</a:t>
            </a:r>
            <a:r>
              <a:rPr lang="hu-HU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ECA3738E-9F6B-4A06-9368-EAEC395E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6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2.Preparation of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1452" cy="4351338"/>
          </a:xfrm>
        </p:spPr>
        <p:txBody>
          <a:bodyPr>
            <a:normAutofit fontScale="55000" lnSpcReduction="20000"/>
          </a:bodyPr>
          <a:lstStyle/>
          <a:p>
            <a:r>
              <a:rPr lang="hu-HU" dirty="0" err="1"/>
              <a:t>Purge</a:t>
            </a:r>
            <a:r>
              <a:rPr lang="hu-HU" dirty="0"/>
              <a:t> and </a:t>
            </a:r>
            <a:r>
              <a:rPr lang="hu-HU" dirty="0" err="1"/>
              <a:t>archive</a:t>
            </a:r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(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slide</a:t>
            </a:r>
            <a:r>
              <a:rPr lang="hu-HU" dirty="0"/>
              <a:t>) - </a:t>
            </a:r>
            <a:r>
              <a:rPr lang="hu-HU" dirty="0">
                <a:hlinkClick r:id="rId2"/>
              </a:rPr>
              <a:t>https://www.daxrunbase.com/2022/03/31/identify-tables-to-migrate/</a:t>
            </a:r>
            <a:endParaRPr lang="hu-HU" dirty="0"/>
          </a:p>
          <a:p>
            <a:pPr lvl="1"/>
            <a:r>
              <a:rPr lang="hu-HU" dirty="0"/>
              <a:t>(</a:t>
            </a:r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tables</a:t>
            </a:r>
            <a:r>
              <a:rPr lang="hu-HU" dirty="0"/>
              <a:t>!)</a:t>
            </a:r>
          </a:p>
          <a:p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still</a:t>
            </a:r>
            <a:r>
              <a:rPr lang="hu-HU" dirty="0"/>
              <a:t> in </a:t>
            </a:r>
            <a:r>
              <a:rPr lang="hu-HU" dirty="0" err="1"/>
              <a:t>use</a:t>
            </a:r>
            <a:r>
              <a:rPr lang="hu-HU" dirty="0"/>
              <a:t> –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import </a:t>
            </a:r>
            <a:r>
              <a:rPr lang="hu-HU" dirty="0" err="1"/>
              <a:t>files</a:t>
            </a:r>
            <a:r>
              <a:rPr lang="hu-HU" dirty="0"/>
              <a:t> </a:t>
            </a:r>
            <a:r>
              <a:rPr lang="hu-HU" dirty="0" err="1"/>
              <a:t>once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repeatedly</a:t>
            </a:r>
            <a:endParaRPr lang="hu-HU" dirty="0"/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migrate</a:t>
            </a:r>
            <a:endParaRPr lang="hu-HU" dirty="0"/>
          </a:p>
          <a:p>
            <a:pPr lvl="1"/>
            <a:r>
              <a:rPr lang="hu-HU" dirty="0" err="1"/>
              <a:t>Manual</a:t>
            </a:r>
            <a:r>
              <a:rPr lang="hu-HU" dirty="0"/>
              <a:t> </a:t>
            </a:r>
            <a:r>
              <a:rPr lang="hu-HU" dirty="0" err="1"/>
              <a:t>migration</a:t>
            </a:r>
            <a:endParaRPr lang="hu-HU" dirty="0"/>
          </a:p>
          <a:p>
            <a:pPr lvl="1"/>
            <a:r>
              <a:rPr lang="hu-HU" dirty="0" err="1"/>
              <a:t>Migrate</a:t>
            </a:r>
            <a:r>
              <a:rPr lang="hu-HU" dirty="0"/>
              <a:t> </a:t>
            </a:r>
            <a:r>
              <a:rPr lang="hu-HU" dirty="0" err="1"/>
              <a:t>once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ever</a:t>
            </a:r>
            <a:endParaRPr lang="hu-HU" dirty="0"/>
          </a:p>
          <a:p>
            <a:pPr lvl="1"/>
            <a:r>
              <a:rPr lang="hu-HU" dirty="0" err="1"/>
              <a:t>Incremental</a:t>
            </a:r>
            <a:r>
              <a:rPr lang="hu-HU" dirty="0"/>
              <a:t> (update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is </a:t>
            </a:r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key</a:t>
            </a:r>
            <a:r>
              <a:rPr lang="hu-HU" dirty="0"/>
              <a:t>, filter?)</a:t>
            </a:r>
          </a:p>
          <a:p>
            <a:pPr lvl="1"/>
            <a:r>
              <a:rPr lang="hu-HU" dirty="0"/>
              <a:t>++Upgrade </a:t>
            </a:r>
            <a:r>
              <a:rPr lang="hu-HU" dirty="0" err="1"/>
              <a:t>than</a:t>
            </a:r>
            <a:r>
              <a:rPr lang="hu-HU" dirty="0"/>
              <a:t> export</a:t>
            </a:r>
          </a:p>
          <a:p>
            <a:pPr lvl="1"/>
            <a:r>
              <a:rPr lang="hu-HU" dirty="0"/>
              <a:t>Opening </a:t>
            </a:r>
            <a:r>
              <a:rPr lang="hu-HU" dirty="0" err="1"/>
              <a:t>transactions</a:t>
            </a:r>
            <a:r>
              <a:rPr lang="hu-HU" dirty="0"/>
              <a:t> (</a:t>
            </a:r>
            <a:r>
              <a:rPr lang="hu-HU" dirty="0" err="1"/>
              <a:t>cutover</a:t>
            </a:r>
            <a:r>
              <a:rPr lang="hu-HU" dirty="0"/>
              <a:t> </a:t>
            </a:r>
            <a:r>
              <a:rPr lang="hu-HU" dirty="0" err="1"/>
              <a:t>week</a:t>
            </a:r>
            <a:r>
              <a:rPr lang="hu-HU" dirty="0"/>
              <a:t>, </a:t>
            </a:r>
            <a:r>
              <a:rPr lang="hu-HU" dirty="0" err="1"/>
              <a:t>closing</a:t>
            </a:r>
            <a:r>
              <a:rPr lang="hu-HU" dirty="0"/>
              <a:t>, parallel </a:t>
            </a:r>
            <a:r>
              <a:rPr lang="hu-HU" dirty="0" err="1"/>
              <a:t>processing</a:t>
            </a:r>
            <a:r>
              <a:rPr lang="hu-HU" dirty="0"/>
              <a:t>?)</a:t>
            </a:r>
          </a:p>
          <a:p>
            <a:r>
              <a:rPr lang="hu-HU" dirty="0"/>
              <a:t>Fix:</a:t>
            </a:r>
          </a:p>
          <a:p>
            <a:pPr lvl="1"/>
            <a:r>
              <a:rPr lang="hu-HU" dirty="0" err="1"/>
              <a:t>Duplicate</a:t>
            </a:r>
            <a:r>
              <a:rPr lang="hu-HU" dirty="0"/>
              <a:t> </a:t>
            </a:r>
            <a:r>
              <a:rPr lang="hu-HU" dirty="0" err="1"/>
              <a:t>keys</a:t>
            </a:r>
            <a:endParaRPr lang="hu-HU" dirty="0"/>
          </a:p>
          <a:p>
            <a:pPr lvl="1"/>
            <a:r>
              <a:rPr lang="hu-HU" dirty="0" err="1"/>
              <a:t>Mandatory</a:t>
            </a:r>
            <a:r>
              <a:rPr lang="hu-HU" dirty="0"/>
              <a:t> </a:t>
            </a:r>
            <a:r>
              <a:rPr lang="hu-HU" dirty="0" err="1"/>
              <a:t>fields</a:t>
            </a:r>
            <a:endParaRPr lang="hu-HU" dirty="0"/>
          </a:p>
          <a:p>
            <a:pPr lvl="1"/>
            <a:r>
              <a:rPr lang="hu-HU" dirty="0" err="1"/>
              <a:t>Missing</a:t>
            </a:r>
            <a:r>
              <a:rPr lang="hu-HU" dirty="0"/>
              <a:t> </a:t>
            </a:r>
            <a:r>
              <a:rPr lang="hu-HU" dirty="0" err="1"/>
              <a:t>related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pPr lvl="1"/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keys</a:t>
            </a:r>
            <a:r>
              <a:rPr lang="hu-HU" dirty="0"/>
              <a:t> (</a:t>
            </a:r>
            <a:r>
              <a:rPr lang="hu-HU" dirty="0" err="1"/>
              <a:t>specially</a:t>
            </a:r>
            <a:r>
              <a:rPr lang="hu-HU" dirty="0"/>
              <a:t> </a:t>
            </a:r>
            <a:r>
              <a:rPr lang="hu-HU" dirty="0" err="1"/>
              <a:t>Recid</a:t>
            </a:r>
            <a:r>
              <a:rPr lang="hu-HU" dirty="0"/>
              <a:t> in AX 2012)</a:t>
            </a:r>
          </a:p>
          <a:p>
            <a:pPr lvl="1"/>
            <a:r>
              <a:rPr lang="hu-HU" dirty="0" err="1"/>
              <a:t>Identify</a:t>
            </a:r>
            <a:r>
              <a:rPr lang="hu-HU" dirty="0"/>
              <a:t> </a:t>
            </a:r>
            <a:r>
              <a:rPr lang="hu-HU" dirty="0" err="1"/>
              <a:t>changed</a:t>
            </a:r>
            <a:r>
              <a:rPr lang="hu-HU" dirty="0"/>
              <a:t> </a:t>
            </a:r>
            <a:r>
              <a:rPr lang="hu-HU" dirty="0" err="1"/>
              <a:t>tables</a:t>
            </a:r>
            <a:r>
              <a:rPr lang="hu-HU" dirty="0"/>
              <a:t> – </a:t>
            </a:r>
            <a:r>
              <a:rPr lang="hu-HU" dirty="0" err="1"/>
              <a:t>valid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state</a:t>
            </a:r>
            <a:r>
              <a:rPr lang="hu-HU" dirty="0"/>
              <a:t>, index </a:t>
            </a:r>
            <a:r>
              <a:rPr lang="hu-HU" dirty="0" err="1"/>
              <a:t>change</a:t>
            </a:r>
            <a:endParaRPr lang="hu-HU" dirty="0"/>
          </a:p>
          <a:p>
            <a:r>
              <a:rPr lang="hu-HU" dirty="0" err="1"/>
              <a:t>Write</a:t>
            </a:r>
            <a:r>
              <a:rPr lang="hu-HU" dirty="0"/>
              <a:t> </a:t>
            </a:r>
            <a:r>
              <a:rPr lang="hu-HU" dirty="0" err="1"/>
              <a:t>scripts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configuration</a:t>
            </a:r>
            <a:r>
              <a:rPr lang="hu-HU" dirty="0"/>
              <a:t> </a:t>
            </a:r>
            <a:r>
              <a:rPr lang="hu-HU" dirty="0" err="1"/>
              <a:t>key</a:t>
            </a:r>
            <a:r>
              <a:rPr lang="hu-HU" dirty="0"/>
              <a:t>,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records</a:t>
            </a:r>
            <a:r>
              <a:rPr lang="hu-HU" dirty="0"/>
              <a:t>, index </a:t>
            </a:r>
            <a:r>
              <a:rPr lang="hu-HU" dirty="0" err="1"/>
              <a:t>usage</a:t>
            </a:r>
            <a:r>
              <a:rPr lang="hu-HU" dirty="0"/>
              <a:t> (XML, X++, TSQL)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591D2213-F719-4175-B219-5360CC16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27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446A-9792-4E9C-8D53-ECBD88BB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2.Preparation of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912ACBB-3F86-41DA-9844-7A925F76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1" y="1341345"/>
            <a:ext cx="8544441" cy="54533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51E841-C6D0-44B1-B38E-C135E50CE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3240" y="2443395"/>
            <a:ext cx="9368760" cy="4351338"/>
          </a:xfrm>
        </p:spPr>
      </p:pic>
    </p:spTree>
    <p:extLst>
      <p:ext uri="{BB962C8B-B14F-4D97-AF65-F5344CB8AC3E}">
        <p14:creationId xmlns:p14="http://schemas.microsoft.com/office/powerpoint/2010/main" val="34463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3.Preparation in D365FSCM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Create</a:t>
            </a:r>
            <a:r>
              <a:rPr lang="hu-HU" dirty="0"/>
              <a:t> and </a:t>
            </a:r>
            <a:r>
              <a:rPr lang="hu-HU" dirty="0" err="1"/>
              <a:t>extend</a:t>
            </a:r>
            <a:r>
              <a:rPr lang="hu-HU" dirty="0"/>
              <a:t> D365 </a:t>
            </a:r>
            <a:r>
              <a:rPr lang="hu-HU" dirty="0" err="1"/>
              <a:t>entities</a:t>
            </a:r>
            <a:r>
              <a:rPr lang="hu-HU" dirty="0"/>
              <a:t> – (</a:t>
            </a:r>
            <a:r>
              <a:rPr lang="hu-HU" dirty="0" err="1"/>
              <a:t>lots</a:t>
            </a:r>
            <a:r>
              <a:rPr lang="hu-HU" dirty="0"/>
              <a:t> of </a:t>
            </a:r>
            <a:r>
              <a:rPr lang="hu-HU" dirty="0" err="1"/>
              <a:t>entities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exists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match</a:t>
            </a:r>
            <a:r>
              <a:rPr lang="hu-HU" dirty="0"/>
              <a:t>) </a:t>
            </a:r>
            <a:r>
              <a:rPr lang="hu-HU" dirty="0">
                <a:hlinkClick r:id="rId2"/>
              </a:rPr>
              <a:t>https://www.youtube.com/watch?v=eEtr4vGzSYs</a:t>
            </a:r>
            <a:endParaRPr lang="hu-HU" dirty="0"/>
          </a:p>
          <a:p>
            <a:r>
              <a:rPr lang="hu-HU" dirty="0" err="1"/>
              <a:t>Technical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upgrade </a:t>
            </a:r>
            <a:r>
              <a:rPr lang="hu-HU" dirty="0" err="1"/>
              <a:t>done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least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metadata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(parallel </a:t>
            </a:r>
            <a:r>
              <a:rPr lang="hu-HU" dirty="0" err="1"/>
              <a:t>processing</a:t>
            </a:r>
            <a:r>
              <a:rPr lang="hu-HU" dirty="0"/>
              <a:t> of </a:t>
            </a:r>
            <a:r>
              <a:rPr lang="hu-HU" dirty="0" err="1"/>
              <a:t>migration</a:t>
            </a:r>
            <a:r>
              <a:rPr lang="hu-HU" dirty="0"/>
              <a:t> and </a:t>
            </a:r>
            <a:r>
              <a:rPr lang="hu-HU" dirty="0" err="1"/>
              <a:t>code</a:t>
            </a:r>
            <a:r>
              <a:rPr lang="hu-HU" dirty="0"/>
              <a:t> upgrade) </a:t>
            </a:r>
          </a:p>
          <a:p>
            <a:endParaRPr lang="hu-HU" dirty="0"/>
          </a:p>
          <a:p>
            <a:pPr lvl="1"/>
            <a:endParaRPr lang="hu-HU" dirty="0"/>
          </a:p>
          <a:p>
            <a:endParaRPr lang="en-US" dirty="0"/>
          </a:p>
        </p:txBody>
      </p:sp>
      <p:pic>
        <p:nvPicPr>
          <p:cNvPr id="7" name="Picture 42">
            <a:extLst>
              <a:ext uri="{FF2B5EF4-FFF2-40B4-BE49-F238E27FC236}">
                <a16:creationId xmlns:a16="http://schemas.microsoft.com/office/drawing/2014/main" id="{81B4DF68-65B0-4E2D-B7B3-B41960C7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40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Creating Data entities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4F803-710D-4594-A8DD-EE512CF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220844"/>
            <a:ext cx="8068057" cy="4573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D1373-0B1A-47D4-A7F1-996CCDEE4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78" y="862502"/>
            <a:ext cx="4915586" cy="4153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D289F-A1BA-446C-A5CD-D23D03BD7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04" y="4278931"/>
            <a:ext cx="7736892" cy="270295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6809A-0BBC-4819-B17F-8C26C319E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E473A3-5FB7-4F2D-A09C-D6FE3CF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entity in AOT</a:t>
            </a:r>
            <a:endParaRPr lang="en-GB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5BBF294-031E-418B-BAD4-7DDD7656C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212" y="241182"/>
            <a:ext cx="8359120" cy="4707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2E095A-0621-4CD1-83AC-9D285F4E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332" y="847064"/>
            <a:ext cx="2991267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3.Preparation in D365FSCM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highlight>
                  <a:srgbClr val="00FFFF"/>
                </a:highlight>
              </a:rPr>
              <a:t>Create</a:t>
            </a:r>
            <a:r>
              <a:rPr lang="hu-HU" dirty="0">
                <a:highlight>
                  <a:srgbClr val="00FFFF"/>
                </a:highlight>
              </a:rPr>
              <a:t> </a:t>
            </a:r>
            <a:r>
              <a:rPr lang="hu-HU" dirty="0" err="1">
                <a:highlight>
                  <a:srgbClr val="00FFFF"/>
                </a:highlight>
              </a:rPr>
              <a:t>entity</a:t>
            </a:r>
            <a:r>
              <a:rPr lang="hu-HU" dirty="0">
                <a:highlight>
                  <a:srgbClr val="00FFFF"/>
                </a:highlight>
              </a:rPr>
              <a:t> </a:t>
            </a:r>
            <a:r>
              <a:rPr lang="hu-HU" dirty="0" err="1">
                <a:highlight>
                  <a:srgbClr val="00FFFF"/>
                </a:highlight>
              </a:rPr>
              <a:t>for</a:t>
            </a:r>
            <a:r>
              <a:rPr lang="hu-HU" dirty="0">
                <a:highlight>
                  <a:srgbClr val="00FFFF"/>
                </a:highlight>
              </a:rPr>
              <a:t> standard </a:t>
            </a:r>
            <a:r>
              <a:rPr lang="hu-HU" dirty="0" err="1">
                <a:highlight>
                  <a:srgbClr val="00FFFF"/>
                </a:highlight>
              </a:rPr>
              <a:t>table</a:t>
            </a:r>
            <a:r>
              <a:rPr lang="hu-HU" dirty="0">
                <a:highlight>
                  <a:srgbClr val="00FFFF"/>
                </a:highlight>
              </a:rPr>
              <a:t> </a:t>
            </a:r>
            <a:r>
              <a:rPr lang="hu-HU" dirty="0" err="1">
                <a:highlight>
                  <a:srgbClr val="00FFFF"/>
                </a:highlight>
              </a:rPr>
              <a:t>with</a:t>
            </a:r>
            <a:r>
              <a:rPr lang="hu-HU" dirty="0">
                <a:highlight>
                  <a:srgbClr val="00FFFF"/>
                </a:highlight>
              </a:rPr>
              <a:t> no </a:t>
            </a:r>
            <a:r>
              <a:rPr lang="hu-HU" dirty="0" err="1">
                <a:highlight>
                  <a:srgbClr val="00FFFF"/>
                </a:highlight>
              </a:rPr>
              <a:t>natural</a:t>
            </a:r>
            <a:r>
              <a:rPr lang="hu-HU" dirty="0">
                <a:highlight>
                  <a:srgbClr val="00FFFF"/>
                </a:highlight>
              </a:rPr>
              <a:t> </a:t>
            </a:r>
            <a:r>
              <a:rPr lang="hu-HU" dirty="0" err="1">
                <a:highlight>
                  <a:srgbClr val="00FFFF"/>
                </a:highlight>
              </a:rPr>
              <a:t>key</a:t>
            </a:r>
            <a:endParaRPr lang="hu-HU" dirty="0">
              <a:highlight>
                <a:srgbClr val="00FFFF"/>
              </a:highlight>
            </a:endParaRPr>
          </a:p>
          <a:p>
            <a:pPr lvl="1"/>
            <a:r>
              <a:rPr lang="hu-HU" dirty="0">
                <a:highlight>
                  <a:srgbClr val="00FFFF"/>
                </a:highlight>
              </a:rPr>
              <a:t>DEMO (</a:t>
            </a:r>
            <a:r>
              <a:rPr lang="hu-HU" dirty="0" err="1">
                <a:highlight>
                  <a:srgbClr val="00FFFF"/>
                </a:highlight>
              </a:rPr>
              <a:t>InventItemGroupForm</a:t>
            </a:r>
            <a:r>
              <a:rPr lang="hu-HU" dirty="0">
                <a:highlight>
                  <a:srgbClr val="00FFFF"/>
                </a:highlight>
              </a:rPr>
              <a:t>)</a:t>
            </a:r>
          </a:p>
          <a:p>
            <a:endParaRPr lang="hu-HU" dirty="0"/>
          </a:p>
          <a:p>
            <a:pPr lvl="1"/>
            <a:endParaRPr lang="hu-HU" dirty="0"/>
          </a:p>
          <a:p>
            <a:endParaRPr lang="en-US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DE80F12D-36E5-4EAF-9914-234EF51F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4" y="2902343"/>
            <a:ext cx="44862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">
            <a:extLst>
              <a:ext uri="{FF2B5EF4-FFF2-40B4-BE49-F238E27FC236}">
                <a16:creationId xmlns:a16="http://schemas.microsoft.com/office/drawing/2014/main" id="{7411AEAE-671F-4510-A753-AA8C1959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" y="4950835"/>
            <a:ext cx="41719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>
            <a:extLst>
              <a:ext uri="{FF2B5EF4-FFF2-40B4-BE49-F238E27FC236}">
                <a16:creationId xmlns:a16="http://schemas.microsoft.com/office/drawing/2014/main" id="{1A5D259A-33F4-461D-B0C3-F1DB1AEF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84" y="2770785"/>
            <a:ext cx="50292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56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4.</a:t>
            </a:r>
            <a:r>
              <a:rPr lang="en-US" dirty="0"/>
              <a:t>Executing export/import/</a:t>
            </a:r>
            <a:r>
              <a:rPr lang="hu-HU" dirty="0"/>
              <a:t>b</a:t>
            </a:r>
            <a:r>
              <a:rPr lang="en-US" dirty="0" err="1"/>
              <a:t>asic</a:t>
            </a:r>
            <a:r>
              <a:rPr lang="en-US" dirty="0"/>
              <a:t>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6" y="1825625"/>
            <a:ext cx="10099962" cy="4351338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DMT </a:t>
            </a:r>
            <a:r>
              <a:rPr lang="hu-HU" dirty="0" err="1"/>
              <a:t>tool</a:t>
            </a:r>
            <a:r>
              <a:rPr lang="hu-HU" dirty="0"/>
              <a:t> – </a:t>
            </a:r>
            <a:r>
              <a:rPr lang="hu-HU" dirty="0" err="1"/>
              <a:t>next</a:t>
            </a:r>
            <a:endParaRPr lang="hu-HU" dirty="0"/>
          </a:p>
          <a:p>
            <a:r>
              <a:rPr lang="hu-HU" dirty="0" err="1">
                <a:highlight>
                  <a:srgbClr val="00FFFF"/>
                </a:highlight>
              </a:rPr>
              <a:t>View</a:t>
            </a:r>
            <a:r>
              <a:rPr lang="hu-HU" dirty="0">
                <a:highlight>
                  <a:srgbClr val="00FFFF"/>
                </a:highlight>
              </a:rPr>
              <a:t>/</a:t>
            </a:r>
            <a:r>
              <a:rPr lang="hu-HU" dirty="0" err="1">
                <a:highlight>
                  <a:srgbClr val="00FFFF"/>
                </a:highlight>
              </a:rPr>
              <a:t>Form</a:t>
            </a:r>
            <a:r>
              <a:rPr lang="hu-HU" dirty="0">
                <a:highlight>
                  <a:srgbClr val="00FFFF"/>
                </a:highlight>
              </a:rPr>
              <a:t>/</a:t>
            </a:r>
            <a:r>
              <a:rPr lang="hu-HU" dirty="0" err="1">
                <a:highlight>
                  <a:srgbClr val="00FFFF"/>
                </a:highlight>
              </a:rPr>
              <a:t>etc</a:t>
            </a:r>
            <a:r>
              <a:rPr lang="hu-HU" dirty="0">
                <a:highlight>
                  <a:srgbClr val="00FFFF"/>
                </a:highlight>
              </a:rPr>
              <a:t> – </a:t>
            </a:r>
            <a:r>
              <a:rPr lang="hu-HU" dirty="0" err="1">
                <a:highlight>
                  <a:srgbClr val="00FFFF"/>
                </a:highlight>
              </a:rPr>
              <a:t>excel</a:t>
            </a:r>
            <a:r>
              <a:rPr lang="hu-HU" dirty="0">
                <a:highlight>
                  <a:srgbClr val="00FFFF"/>
                </a:highlight>
              </a:rPr>
              <a:t> – </a:t>
            </a:r>
            <a:r>
              <a:rPr lang="hu-HU" dirty="0" err="1">
                <a:highlight>
                  <a:srgbClr val="00FFFF"/>
                </a:highlight>
              </a:rPr>
              <a:t>fields</a:t>
            </a:r>
            <a:r>
              <a:rPr lang="hu-HU" dirty="0">
                <a:highlight>
                  <a:srgbClr val="00FFFF"/>
                </a:highlight>
              </a:rPr>
              <a:t> </a:t>
            </a:r>
            <a:r>
              <a:rPr lang="hu-HU" dirty="0" err="1">
                <a:highlight>
                  <a:srgbClr val="00FFFF"/>
                </a:highlight>
              </a:rPr>
              <a:t>naming</a:t>
            </a:r>
            <a:r>
              <a:rPr lang="hu-HU" dirty="0">
                <a:highlight>
                  <a:srgbClr val="00FFFF"/>
                </a:highlight>
              </a:rPr>
              <a:t> &amp; </a:t>
            </a:r>
            <a:r>
              <a:rPr lang="hu-HU" dirty="0" err="1">
                <a:highlight>
                  <a:srgbClr val="00FFFF"/>
                </a:highlight>
              </a:rPr>
              <a:t>labeling</a:t>
            </a:r>
            <a:endParaRPr lang="hu-HU" dirty="0">
              <a:highlight>
                <a:srgbClr val="00FFFF"/>
              </a:highlight>
            </a:endParaRPr>
          </a:p>
          <a:p>
            <a:pPr lvl="1"/>
            <a:r>
              <a:rPr lang="hu-HU" dirty="0">
                <a:highlight>
                  <a:srgbClr val="00FFFF"/>
                </a:highlight>
              </a:rPr>
              <a:t>DEMO (</a:t>
            </a:r>
            <a:r>
              <a:rPr lang="hu-HU" dirty="0" err="1">
                <a:highlight>
                  <a:srgbClr val="00FFFF"/>
                </a:highlight>
              </a:rPr>
              <a:t>DirExternalRole</a:t>
            </a:r>
            <a:r>
              <a:rPr lang="hu-HU" dirty="0">
                <a:highlight>
                  <a:srgbClr val="00FFFF"/>
                </a:highlight>
              </a:rPr>
              <a:t>)</a:t>
            </a:r>
          </a:p>
          <a:p>
            <a:r>
              <a:rPr lang="hu-HU" dirty="0">
                <a:hlinkClick r:id="rId2"/>
              </a:rPr>
              <a:t>https://usnconeboxax1aos.cloud.onebox.dynamics.com/?cmp=jfs</a:t>
            </a:r>
            <a:r>
              <a:rPr lang="hu-HU" b="1" dirty="0">
                <a:highlight>
                  <a:srgbClr val="FFFF00"/>
                </a:highlight>
                <a:hlinkClick r:id="rId2"/>
              </a:rPr>
              <a:t>&amp;mi=SysTableBrowser&amp;TableName=InventItemGroupForm</a:t>
            </a:r>
            <a:endParaRPr lang="hu-HU" b="1" dirty="0">
              <a:highlight>
                <a:srgbClr val="FFFF00"/>
              </a:highlight>
            </a:endParaRPr>
          </a:p>
          <a:p>
            <a:pPr lvl="1"/>
            <a:r>
              <a:rPr lang="hu-HU" dirty="0"/>
              <a:t>&amp;mi=</a:t>
            </a:r>
            <a:r>
              <a:rPr lang="hu-HU" dirty="0" err="1"/>
              <a:t>SysTableBrowser&amp;TableName</a:t>
            </a:r>
            <a:r>
              <a:rPr lang="hu-HU" dirty="0"/>
              <a:t>=</a:t>
            </a:r>
            <a:r>
              <a:rPr lang="hu-HU" dirty="0" err="1"/>
              <a:t>CustTable</a:t>
            </a:r>
            <a:endParaRPr lang="hu-HU" dirty="0"/>
          </a:p>
          <a:p>
            <a:pPr lvl="1"/>
            <a:r>
              <a:rPr lang="hu-HU" dirty="0"/>
              <a:t>&amp;mi=</a:t>
            </a:r>
            <a:r>
              <a:rPr lang="hu-HU" dirty="0" err="1"/>
              <a:t>CustTable</a:t>
            </a:r>
            <a:endParaRPr lang="hu-HU" dirty="0"/>
          </a:p>
          <a:p>
            <a:pPr lvl="1"/>
            <a:r>
              <a:rPr lang="hu-HU" dirty="0"/>
              <a:t>&amp;f=</a:t>
            </a:r>
            <a:r>
              <a:rPr lang="hu-HU" dirty="0" err="1"/>
              <a:t>CustTable</a:t>
            </a:r>
            <a:endParaRPr lang="hu-HU" dirty="0"/>
          </a:p>
          <a:p>
            <a:r>
              <a:rPr lang="hu-HU" dirty="0" err="1"/>
              <a:t>Technical</a:t>
            </a:r>
            <a:r>
              <a:rPr lang="hu-HU" dirty="0"/>
              <a:t> </a:t>
            </a:r>
            <a:r>
              <a:rPr lang="hu-HU" dirty="0" err="1"/>
              <a:t>validation</a:t>
            </a:r>
            <a:r>
              <a:rPr lang="hu-HU" dirty="0"/>
              <a:t> of </a:t>
            </a:r>
            <a:r>
              <a:rPr lang="hu-HU" dirty="0" err="1"/>
              <a:t>record</a:t>
            </a:r>
            <a:r>
              <a:rPr lang="hu-HU" dirty="0"/>
              <a:t> </a:t>
            </a:r>
            <a:r>
              <a:rPr lang="hu-HU" dirty="0" err="1"/>
              <a:t>count</a:t>
            </a:r>
            <a:r>
              <a:rPr lang="hu-HU" dirty="0"/>
              <a:t> and </a:t>
            </a:r>
            <a:r>
              <a:rPr lang="hu-HU" dirty="0" err="1"/>
              <a:t>data</a:t>
            </a:r>
            <a:r>
              <a:rPr lang="hu-HU" dirty="0"/>
              <a:t> (TSQL)</a:t>
            </a:r>
          </a:p>
          <a:p>
            <a:pPr lvl="1"/>
            <a:r>
              <a:rPr lang="hu-HU" dirty="0">
                <a:hlinkClick r:id="rId3"/>
              </a:rPr>
              <a:t>https://www.daxrunbase.com/2022/03/31/sql-record-count-by-company/</a:t>
            </a:r>
            <a:endParaRPr lang="hu-HU" dirty="0"/>
          </a:p>
          <a:p>
            <a:r>
              <a:rPr lang="hu-HU" dirty="0"/>
              <a:t>More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execution</a:t>
            </a:r>
            <a:r>
              <a:rPr lang="hu-HU" dirty="0"/>
              <a:t> - </a:t>
            </a:r>
            <a:r>
              <a:rPr lang="hu-HU" dirty="0" err="1"/>
              <a:t>next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8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0C0-A96E-4A55-8ADB-33EA9FE3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5.Test and </a:t>
            </a:r>
            <a:r>
              <a:rPr lang="hu-HU" dirty="0" err="1"/>
              <a:t>validate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014A-2FD8-4759-82E9-C40CBA5C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u-HU" dirty="0"/>
          </a:p>
          <a:p>
            <a:r>
              <a:rPr lang="hu-HU" dirty="0" err="1"/>
              <a:t>Code</a:t>
            </a:r>
            <a:r>
              <a:rPr lang="hu-HU" dirty="0"/>
              <a:t> upgrade </a:t>
            </a:r>
            <a:r>
              <a:rPr lang="hu-HU" dirty="0" err="1"/>
              <a:t>completed</a:t>
            </a:r>
            <a:r>
              <a:rPr lang="hu-HU" dirty="0"/>
              <a:t> </a:t>
            </a:r>
            <a:r>
              <a:rPr lang="hu-HU" dirty="0" err="1"/>
              <a:t>mostly</a:t>
            </a:r>
            <a:endParaRPr lang="hu-HU" dirty="0"/>
          </a:p>
          <a:p>
            <a:r>
              <a:rPr lang="hu-HU" dirty="0" err="1"/>
              <a:t>Compare</a:t>
            </a:r>
            <a:r>
              <a:rPr lang="hu-HU" dirty="0"/>
              <a:t> </a:t>
            </a:r>
            <a:r>
              <a:rPr lang="hu-HU" dirty="0" err="1"/>
              <a:t>record</a:t>
            </a:r>
            <a:r>
              <a:rPr lang="hu-HU" dirty="0"/>
              <a:t> </a:t>
            </a:r>
            <a:r>
              <a:rPr lang="hu-HU" dirty="0" err="1"/>
              <a:t>count</a:t>
            </a:r>
            <a:endParaRPr lang="hu-HU" dirty="0"/>
          </a:p>
          <a:p>
            <a:r>
              <a:rPr lang="hu-HU" dirty="0" err="1"/>
              <a:t>Forms</a:t>
            </a:r>
            <a:r>
              <a:rPr lang="hu-HU" dirty="0"/>
              <a:t> </a:t>
            </a:r>
            <a:r>
              <a:rPr lang="hu-HU" dirty="0" err="1"/>
              <a:t>open</a:t>
            </a:r>
            <a:endParaRPr lang="hu-HU" dirty="0"/>
          </a:p>
          <a:p>
            <a:r>
              <a:rPr lang="hu-HU" dirty="0" err="1"/>
              <a:t>Functions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</a:p>
          <a:p>
            <a:r>
              <a:rPr lang="hu-HU" dirty="0"/>
              <a:t>Be </a:t>
            </a:r>
            <a:r>
              <a:rPr lang="hu-HU" dirty="0" err="1"/>
              <a:t>prepared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debugging</a:t>
            </a:r>
            <a:r>
              <a:rPr lang="hu-HU" dirty="0"/>
              <a:t> – ”</a:t>
            </a:r>
            <a:r>
              <a:rPr lang="en-US" dirty="0"/>
              <a:t>Object reference not set to an instance of an object</a:t>
            </a:r>
            <a:r>
              <a:rPr lang="hu-HU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5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FBAD-AC74-408E-B6F1-C249A36E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6.Conclusions, export, </a:t>
            </a:r>
            <a:r>
              <a:rPr lang="hu-HU" dirty="0" err="1"/>
              <a:t>rerun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3FE13-77B7-46D2-997C-811BAC57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Export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could</a:t>
            </a:r>
            <a:r>
              <a:rPr lang="hu-HU" dirty="0"/>
              <a:t> be </a:t>
            </a:r>
            <a:r>
              <a:rPr lang="hu-HU" dirty="0" err="1"/>
              <a:t>used</a:t>
            </a:r>
            <a:r>
              <a:rPr lang="hu-HU" dirty="0"/>
              <a:t> in 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cycle</a:t>
            </a:r>
            <a:endParaRPr lang="hu-HU" dirty="0"/>
          </a:p>
          <a:p>
            <a:r>
              <a:rPr lang="hu-HU" dirty="0" err="1"/>
              <a:t>Do</a:t>
            </a:r>
            <a:r>
              <a:rPr lang="hu-HU" dirty="0"/>
              <a:t> an upgrade </a:t>
            </a:r>
            <a:r>
              <a:rPr lang="hu-HU" dirty="0" err="1"/>
              <a:t>cycle</a:t>
            </a:r>
            <a:r>
              <a:rPr lang="hu-HU" dirty="0"/>
              <a:t>?</a:t>
            </a:r>
          </a:p>
          <a:p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?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? </a:t>
            </a:r>
            <a:r>
              <a:rPr lang="hu-HU" dirty="0" err="1"/>
              <a:t>Incremental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?</a:t>
            </a:r>
          </a:p>
          <a:p>
            <a:r>
              <a:rPr lang="hu-HU" dirty="0"/>
              <a:t>UAT/</a:t>
            </a:r>
            <a:r>
              <a:rPr lang="hu-HU" dirty="0" err="1"/>
              <a:t>Golive</a:t>
            </a:r>
            <a:r>
              <a:rPr lang="hu-HU" dirty="0"/>
              <a:t> </a:t>
            </a:r>
            <a:r>
              <a:rPr lang="hu-HU" dirty="0" err="1"/>
              <a:t>etc</a:t>
            </a:r>
            <a:endParaRPr lang="hu-H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3ABB77E6-EB48-4525-9971-15B65851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76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2B93-7F74-4124-800C-C74E50D1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eter Prokopecz FinOps (2)">
            <a:hlinkClick r:id="" action="ppaction://media"/>
            <a:extLst>
              <a:ext uri="{FF2B5EF4-FFF2-40B4-BE49-F238E27FC236}">
                <a16:creationId xmlns:a16="http://schemas.microsoft.com/office/drawing/2014/main" id="{3610A73A-C49F-4A23-A52F-40A69F7FF1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81760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DMT </a:t>
            </a:r>
            <a:r>
              <a:rPr lang="hu-HU" sz="8000" dirty="0" err="1">
                <a:solidFill>
                  <a:srgbClr val="FFC000"/>
                </a:solidFill>
              </a:rPr>
              <a:t>tool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63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7B5F-1822-4EC4-AAC3-3935015D4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465"/>
          </a:xfrm>
        </p:spPr>
        <p:txBody>
          <a:bodyPr>
            <a:normAutofit fontScale="90000"/>
          </a:bodyPr>
          <a:lstStyle/>
          <a:p>
            <a:r>
              <a:rPr lang="hu-HU" dirty="0"/>
              <a:t>DMT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9B05-19CD-4E28-975D-77AF10F9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i="0" u="sng" dirty="0">
                <a:effectLst/>
                <a:latin typeface="Segoe UI" panose="020B0502040204020203" pitchFamily="34" charset="0"/>
                <a:hlinkClick r:id="rId2"/>
              </a:rPr>
              <a:t>Preview Program</a:t>
            </a:r>
            <a:endParaRPr lang="hu-HU" b="1" i="0" u="sng" dirty="0">
              <a:effectLst/>
              <a:latin typeface="Segoe UI" panose="020B0502040204020203" pitchFamily="34" charset="0"/>
            </a:endParaRPr>
          </a:p>
          <a:p>
            <a:r>
              <a:rPr lang="hu-HU" b="1" i="0" u="sng" dirty="0">
                <a:effectLst/>
                <a:latin typeface="Segoe UI" panose="020B0502040204020203" pitchFamily="34" charset="0"/>
                <a:hlinkClick r:id="rId3"/>
              </a:rPr>
              <a:t>https://www.youtube.com/watch?v=kdQ58arACP4</a:t>
            </a:r>
            <a:endParaRPr lang="hu-HU" b="1" i="0" u="sng" dirty="0">
              <a:effectLst/>
              <a:latin typeface="Segoe UI" panose="020B0502040204020203" pitchFamily="34" charset="0"/>
            </a:endParaRPr>
          </a:p>
          <a:p>
            <a:r>
              <a:rPr lang="hu-HU" b="1" u="sng" dirty="0">
                <a:latin typeface="Segoe UI" panose="020B0502040204020203" pitchFamily="34" charset="0"/>
                <a:hlinkClick r:id="rId4"/>
              </a:rPr>
              <a:t>https://community.dynamics.com/365/dynamics-365-fasttrack/b/techtalks/posts/ax2009-migration-tool-may-11-2017</a:t>
            </a:r>
            <a:endParaRPr lang="hu-HU" b="1" u="sng" dirty="0">
              <a:latin typeface="Segoe UI" panose="020B0502040204020203" pitchFamily="34" charset="0"/>
            </a:endParaRPr>
          </a:p>
          <a:p>
            <a:endParaRPr lang="hu-HU" b="1" u="sng" dirty="0">
              <a:latin typeface="Segoe UI" panose="020B0502040204020203" pitchFamily="34" charset="0"/>
            </a:endParaRPr>
          </a:p>
          <a:p>
            <a:endParaRPr lang="hu-HU" b="1" i="0" u="sng" dirty="0">
              <a:effectLst/>
              <a:latin typeface="Segoe UI" panose="020B0502040204020203" pitchFamily="34" charset="0"/>
            </a:endParaRPr>
          </a:p>
          <a:p>
            <a:pPr lvl="8"/>
            <a:endParaRPr lang="hu-HU" b="1" i="0" u="sng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56CD3-B3D2-49F6-808C-E62B2F68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51" y="286902"/>
            <a:ext cx="3497431" cy="56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7B5F-1822-4EC4-AAC3-3935015D4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465"/>
          </a:xfrm>
        </p:spPr>
        <p:txBody>
          <a:bodyPr>
            <a:normAutofit fontScale="90000"/>
          </a:bodyPr>
          <a:lstStyle/>
          <a:p>
            <a:r>
              <a:rPr lang="hu-HU" dirty="0"/>
              <a:t>DMT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9B05-19CD-4E28-975D-77AF10F9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i="0" dirty="0">
                <a:effectLst/>
                <a:latin typeface="Segoe UI" panose="020B0502040204020203" pitchFamily="34" charset="0"/>
              </a:rPr>
              <a:t>Mapping the table fields between the source and target environments</a:t>
            </a:r>
          </a:p>
          <a:p>
            <a:pPr lvl="1"/>
            <a:r>
              <a:rPr lang="en-US" i="0" dirty="0">
                <a:effectLst/>
                <a:latin typeface="Segoe UI" panose="020B0502040204020203" pitchFamily="34" charset="0"/>
              </a:rPr>
              <a:t>Applying conversions to the source data</a:t>
            </a:r>
          </a:p>
          <a:p>
            <a:pPr lvl="1"/>
            <a:r>
              <a:rPr lang="en-US" i="0" dirty="0">
                <a:effectLst/>
                <a:latin typeface="Segoe UI" panose="020B0502040204020203" pitchFamily="34" charset="0"/>
              </a:rPr>
              <a:t>Setting up default values for the source data</a:t>
            </a:r>
          </a:p>
          <a:p>
            <a:pPr lvl="1"/>
            <a:r>
              <a:rPr lang="en-US" i="0" dirty="0">
                <a:effectLst/>
                <a:latin typeface="Segoe UI" panose="020B0502040204020203" pitchFamily="34" charset="0"/>
              </a:rPr>
              <a:t>Applying query filters</a:t>
            </a:r>
            <a:endParaRPr lang="hu-HU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C8CF1-0B69-4F2A-AC2E-39B18B99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37" y="4001294"/>
            <a:ext cx="7656699" cy="11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200F-08A5-494F-A7F9-B57EF336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D28FF-9A5C-4B66-AD51-50F589443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274" y="1253331"/>
            <a:ext cx="3420570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2ED42-DD66-4B4D-B23F-8E02AB30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2" y="1562100"/>
            <a:ext cx="6000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A6F3-D7AF-4B3D-8BD9-F8650CA5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C7B67-D044-45B4-954E-60AEC18C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37"/>
            <a:ext cx="9280712" cy="33575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94DF5-24B4-4424-9EC9-2D92F572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2ACD6A-CC88-4BE3-94F2-DD01679E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789893"/>
            <a:ext cx="67627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5BB3A-8A0F-44AD-AFF1-2575CF415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5" y="3324914"/>
            <a:ext cx="5236788" cy="31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A6F3-D7AF-4B3D-8BD9-F8650CA5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C7B67-D044-45B4-954E-60AEC18C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37"/>
            <a:ext cx="9280712" cy="33575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93196-CB4A-4F78-80CA-5C8C220C9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49" y="-62304"/>
            <a:ext cx="10844151" cy="6921150"/>
          </a:xfrm>
        </p:spPr>
      </p:pic>
    </p:spTree>
    <p:extLst>
      <p:ext uri="{BB962C8B-B14F-4D97-AF65-F5344CB8AC3E}">
        <p14:creationId xmlns:p14="http://schemas.microsoft.com/office/powerpoint/2010/main" val="362516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>
                <a:solidFill>
                  <a:srgbClr val="FFC000"/>
                </a:solidFill>
              </a:rPr>
              <a:t>More </a:t>
            </a:r>
            <a:r>
              <a:rPr lang="hu-HU" sz="8000" dirty="0" err="1">
                <a:solidFill>
                  <a:srgbClr val="FFC000"/>
                </a:solidFill>
              </a:rPr>
              <a:t>about</a:t>
            </a:r>
            <a:r>
              <a:rPr lang="hu-HU" sz="8000" dirty="0">
                <a:solidFill>
                  <a:srgbClr val="FFC000"/>
                </a:solidFill>
              </a:rPr>
              <a:t> </a:t>
            </a:r>
            <a:r>
              <a:rPr lang="hu-HU" sz="8000" dirty="0" err="1">
                <a:solidFill>
                  <a:srgbClr val="FFC000"/>
                </a:solidFill>
              </a:rPr>
              <a:t>execution</a:t>
            </a:r>
            <a:r>
              <a:rPr lang="hu-HU" sz="8000" dirty="0">
                <a:solidFill>
                  <a:srgbClr val="FFC000"/>
                </a:solidFill>
              </a:rPr>
              <a:t> - </a:t>
            </a:r>
            <a:r>
              <a:rPr lang="hu-HU" sz="8000" dirty="0" err="1">
                <a:solidFill>
                  <a:srgbClr val="FFC000"/>
                </a:solidFill>
              </a:rPr>
              <a:t>tricks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9299-0938-4BBD-9982-EBBCEA74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DAVC</a:t>
            </a:r>
            <a:endParaRPr lang="en-US" dirty="0"/>
          </a:p>
        </p:txBody>
      </p:sp>
      <p:pic>
        <p:nvPicPr>
          <p:cNvPr id="6" name="Picture 42">
            <a:extLst>
              <a:ext uri="{FF2B5EF4-FFF2-40B4-BE49-F238E27FC236}">
                <a16:creationId xmlns:a16="http://schemas.microsoft.com/office/drawing/2014/main" id="{EEC9A299-CA01-44F1-A7F3-677458F99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E0C75-5D70-4883-AC1F-70613469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81318"/>
            <a:ext cx="9528921" cy="3652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BFFE74-B3D0-4551-B941-B7253698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60" y="1558131"/>
            <a:ext cx="4476750" cy="48863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9FC71-7C89-475D-BC49-0860A81F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45667" y="1558131"/>
            <a:ext cx="2339499" cy="4351338"/>
          </a:xfrm>
        </p:spPr>
      </p:pic>
    </p:spTree>
    <p:extLst>
      <p:ext uri="{BB962C8B-B14F-4D97-AF65-F5344CB8AC3E}">
        <p14:creationId xmlns:p14="http://schemas.microsoft.com/office/powerpoint/2010/main" val="217238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 err="1"/>
              <a:t>Tricks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F4CF-B251-439E-B27A-EC3139CD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u-HU" dirty="0" err="1"/>
              <a:t>Package</a:t>
            </a:r>
            <a:r>
              <a:rPr lang="hu-HU" dirty="0"/>
              <a:t> </a:t>
            </a:r>
            <a:r>
              <a:rPr lang="hu-HU" dirty="0" err="1"/>
              <a:t>files</a:t>
            </a:r>
            <a:r>
              <a:rPr lang="hu-HU" dirty="0"/>
              <a:t> </a:t>
            </a:r>
          </a:p>
          <a:p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view</a:t>
            </a:r>
            <a:r>
              <a:rPr lang="hu-HU" dirty="0"/>
              <a:t> and export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form</a:t>
            </a:r>
            <a:r>
              <a:rPr lang="hu-HU" dirty="0"/>
              <a:t> and export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  <a:p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D365 </a:t>
            </a:r>
            <a:r>
              <a:rPr lang="hu-HU" dirty="0" err="1"/>
              <a:t>entity</a:t>
            </a:r>
            <a:r>
              <a:rPr lang="hu-HU" dirty="0"/>
              <a:t> –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BackendTableName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TargetEntityName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DMTTargetTableSchema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backendtablename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TargetEntityName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BACKENDTABLENAME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'INVENTITEMPRICE'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INVENTITEMPRICE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B0565349-1648-4E9E-A475-96F5EEAC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1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990"/>
          </a:xfrm>
        </p:spPr>
        <p:txBody>
          <a:bodyPr/>
          <a:lstStyle/>
          <a:p>
            <a:r>
              <a:rPr lang="hu-HU" dirty="0" err="1"/>
              <a:t>Tricks</a:t>
            </a:r>
            <a:r>
              <a:rPr lang="hu-HU" dirty="0"/>
              <a:t> –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entity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44B55C-770F-483D-9FCB-0CA9366C4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6813" y="3447795"/>
            <a:ext cx="4545308" cy="322533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862D8-DD8B-424D-B0FE-B65D1C4C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1" y="1085860"/>
            <a:ext cx="7528372" cy="4924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9DAE-6CA6-4C5C-85F4-C736DC8F3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1" y="6010708"/>
            <a:ext cx="4791075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2E5DB-8FFA-4B63-BF1A-72D4BD36D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813" y="423440"/>
            <a:ext cx="4391661" cy="28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F3A7-DD88-4A97-BA6C-5E3997DB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29542"/>
          </a:xfrm>
        </p:spPr>
        <p:txBody>
          <a:bodyPr/>
          <a:lstStyle/>
          <a:p>
            <a:r>
              <a:rPr lang="hu-HU" dirty="0"/>
              <a:t>Speaker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47C4-EC77-4AA5-9D2C-87AAE521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534"/>
            <a:ext cx="8736106" cy="55944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600" dirty="0"/>
              <a:t>Peter Prokopecz</a:t>
            </a:r>
          </a:p>
          <a:p>
            <a:pPr marL="0" indent="0">
              <a:buNone/>
            </a:pPr>
            <a:r>
              <a:rPr lang="hu-HU" dirty="0"/>
              <a:t>AX technical lead @ JJ Food Service Ltd. (Food wholesale)</a:t>
            </a:r>
          </a:p>
          <a:p>
            <a:pPr marL="0" indent="0">
              <a:buNone/>
            </a:pPr>
            <a:r>
              <a:rPr lang="hu-HU" dirty="0"/>
              <a:t>Owner @ DAXVision ERP Consulting Ltd. (Your external AX tech. team)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3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Studies: IT engineer (2006) + MBA (2019)</a:t>
            </a:r>
          </a:p>
          <a:p>
            <a:pPr marL="0" indent="0">
              <a:buNone/>
            </a:pPr>
            <a:r>
              <a:rPr lang="hu-HU" dirty="0"/>
              <a:t>Experience: AX from 2003 – Trade and logistics, Developing, Technical architect</a:t>
            </a:r>
          </a:p>
          <a:p>
            <a:pPr marL="0" indent="0">
              <a:buNone/>
            </a:pPr>
            <a:r>
              <a:rPr lang="hu-HU" dirty="0"/>
              <a:t>Lived in: Budapest (Hungary), Dubai (UAE), Cambridge (UK), Gent (Belgium) </a:t>
            </a:r>
          </a:p>
          <a:p>
            <a:pPr marL="0" indent="0">
              <a:buNone/>
            </a:pPr>
            <a:r>
              <a:rPr lang="hu-HU" dirty="0" err="1"/>
              <a:t>Loves</a:t>
            </a:r>
            <a:r>
              <a:rPr lang="hu-HU" dirty="0"/>
              <a:t> </a:t>
            </a:r>
            <a:r>
              <a:rPr lang="hu-HU" dirty="0" err="1"/>
              <a:t>doing</a:t>
            </a:r>
            <a:r>
              <a:rPr lang="hu-HU" dirty="0"/>
              <a:t> sport, ultra </a:t>
            </a:r>
            <a:r>
              <a:rPr lang="hu-HU" dirty="0" err="1"/>
              <a:t>distance</a:t>
            </a:r>
            <a:r>
              <a:rPr lang="hu-HU" dirty="0"/>
              <a:t> </a:t>
            </a:r>
            <a:r>
              <a:rPr lang="hu-HU" dirty="0" err="1"/>
              <a:t>running</a:t>
            </a:r>
            <a:endParaRPr lang="hu-HU" dirty="0"/>
          </a:p>
        </p:txBody>
      </p:sp>
      <p:pic>
        <p:nvPicPr>
          <p:cNvPr id="2050" name="Picture 42">
            <a:extLst>
              <a:ext uri="{FF2B5EF4-FFF2-40B4-BE49-F238E27FC236}">
                <a16:creationId xmlns:a16="http://schemas.microsoft.com/office/drawing/2014/main" id="{E0A14D4A-01EE-4554-B786-F4EF511AF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6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D058-FD54-4CDA-9E8A-83230657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Tricks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1725-47B6-40E9-BA65-487C65BE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hu-HU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Set</a:t>
            </a:r>
            <a:r>
              <a:rPr lang="hu-HU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hu-HU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based</a:t>
            </a:r>
            <a:r>
              <a:rPr lang="hu-HU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– 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in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case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of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error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whole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import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fails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but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runs</a:t>
            </a:r>
            <a:r>
              <a:rPr lang="hu-HU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hu-HU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faster</a:t>
            </a:r>
            <a:endParaRPr lang="hu-HU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Clean staging tables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We recommend that you clean up the staging tables. You can achieve this optimization by scheduling the </a:t>
            </a:r>
            <a:r>
              <a:rPr lang="en-U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Job history cleanup job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To schedule this job, select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Job history cleanup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tile in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Data management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workspace.</a:t>
            </a:r>
          </a:p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Update statistics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Before you run a data migration job that involves a large volume of data, consider updating the statistics across the associated tables. This optimization applies specifically to sandbox environments, because it's handled automatically in production environments. You can </a:t>
            </a:r>
            <a:r>
              <a:rPr lang="en-U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update statistics for a specific table from LCS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Alternatively, in a sandbox environment, you can use the 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sp_updatestats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stored procedure through direct SQL.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Break up large files into smaller chunks.</a:t>
            </a:r>
            <a:endParaRPr lang="hu-HU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Configure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and </a:t>
            </a:r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use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batch</a:t>
            </a:r>
          </a:p>
          <a:p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Enable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set-based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processing</a:t>
            </a:r>
            <a:endParaRPr lang="hu-HU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Disable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change</a:t>
            </a:r>
            <a:r>
              <a:rPr lang="hu-HU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hu-HU" dirty="0" err="1">
                <a:solidFill>
                  <a:srgbClr val="171717"/>
                </a:solidFill>
                <a:latin typeface="Segoe UI" panose="020B0502040204020203" pitchFamily="34" charset="0"/>
              </a:rPr>
              <a:t>tracking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8343C-6931-4396-8011-CF7B63E10DE8}"/>
              </a:ext>
            </a:extLst>
          </p:cNvPr>
          <p:cNvSpPr txBox="1"/>
          <p:nvPr/>
        </p:nvSpPr>
        <p:spPr>
          <a:xfrm>
            <a:off x="-69768" y="6089673"/>
            <a:ext cx="9860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https://docs.microsoft.com/en-us/dynamics365/fin-ops-core/dev-itpro/sysadmin/optimize-data-migration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7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CE64-E44B-4716-BCC9-9B98595D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AEED-2313-4F5C-8B48-6C8B5D20E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Validations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If the data migration is mature enough, the time that is spent on imports can be significantly reduced by disabling this validation, if it can be disabled.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Follow these steps to change the settings for each entity.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In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Data management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workspace, select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Data entities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tile.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Target entities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page, select the entity in the grid, and then, on the Action Pane, select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Entity structure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Entity structure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page, set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 business validations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 business logic in insert or update method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fields as appropriate.</a:t>
            </a:r>
          </a:p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 business validations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If this check box is selected, the system will run any logic that is written into the 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validateWrite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()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method on the table. It will also run any related event handlers.</a:t>
            </a:r>
          </a:p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 business logic in insert or update method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If this check box is selected, the system will run any logic that is written into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insert()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update()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method on the table. It will also run any related event handlers.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C75FC-DFD2-418C-B6DC-AD24866AC4C1}"/>
              </a:ext>
            </a:extLst>
          </p:cNvPr>
          <p:cNvSpPr txBox="1"/>
          <p:nvPr/>
        </p:nvSpPr>
        <p:spPr>
          <a:xfrm>
            <a:off x="-69768" y="6089673"/>
            <a:ext cx="9860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https://docs.microsoft.com/en-us/dynamics365/fin-ops-core/dev-itpro/sysadmin/optimize-data-migration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2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 err="1">
                <a:solidFill>
                  <a:srgbClr val="FFC000"/>
                </a:solidFill>
              </a:rPr>
              <a:t>Lessons</a:t>
            </a:r>
            <a:r>
              <a:rPr lang="hu-HU" sz="8000" dirty="0">
                <a:solidFill>
                  <a:srgbClr val="FFC000"/>
                </a:solidFill>
              </a:rPr>
              <a:t> </a:t>
            </a:r>
            <a:r>
              <a:rPr lang="hu-HU" sz="8000" dirty="0" err="1">
                <a:solidFill>
                  <a:srgbClr val="FFC000"/>
                </a:solidFill>
              </a:rPr>
              <a:t>learned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44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F4CF-B251-439E-B27A-EC3139CD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401288"/>
            <a:ext cx="11566567" cy="4775675"/>
          </a:xfrm>
        </p:spPr>
        <p:txBody>
          <a:bodyPr/>
          <a:lstStyle/>
          <a:p>
            <a:r>
              <a:rPr lang="hu-HU" dirty="0"/>
              <a:t>Time </a:t>
            </a:r>
            <a:r>
              <a:rPr lang="hu-HU" dirty="0" err="1"/>
              <a:t>fields</a:t>
            </a:r>
            <a:r>
              <a:rPr lang="hu-HU" dirty="0"/>
              <a:t> – </a:t>
            </a:r>
            <a:r>
              <a:rPr lang="hu-HU" dirty="0" err="1"/>
              <a:t>divide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60*60*24 =86400</a:t>
            </a:r>
          </a:p>
          <a:p>
            <a:r>
              <a:rPr lang="hu-HU" dirty="0"/>
              <a:t>Financial </a:t>
            </a:r>
            <a:r>
              <a:rPr lang="hu-HU" dirty="0" err="1"/>
              <a:t>dimensions</a:t>
            </a:r>
            <a:r>
              <a:rPr lang="hu-HU" dirty="0"/>
              <a:t> </a:t>
            </a:r>
            <a:r>
              <a:rPr lang="hu-HU" dirty="0" err="1"/>
              <a:t>migration</a:t>
            </a:r>
            <a:r>
              <a:rPr lang="hu-HU" dirty="0"/>
              <a:t> - </a:t>
            </a:r>
            <a:r>
              <a:rPr lang="en-US" b="1" i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Financial dimension configuration for integrating applications</a:t>
            </a:r>
            <a:endParaRPr lang="hu-HU" dirty="0"/>
          </a:p>
          <a:p>
            <a:r>
              <a:rPr lang="en-US" dirty="0"/>
              <a:t>Standard entity: It is marked for export only. You cannot import data.</a:t>
            </a:r>
            <a:r>
              <a:rPr lang="hu-HU" dirty="0"/>
              <a:t> </a:t>
            </a:r>
            <a:r>
              <a:rPr lang="hu-HU" dirty="0" err="1"/>
              <a:t>Duplicate</a:t>
            </a:r>
            <a:r>
              <a:rPr lang="hu-HU" dirty="0"/>
              <a:t>?</a:t>
            </a:r>
            <a:endParaRPr lang="en-US" dirty="0"/>
          </a:p>
          <a:p>
            <a:endParaRPr lang="hu-HU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7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E3BA-D1F6-4DE3-BBC2-45BC51F3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4" y="365125"/>
            <a:ext cx="11110356" cy="132556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4116-56A0-4984-8058-858F79B3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Match </a:t>
            </a:r>
            <a:r>
              <a:rPr lang="hu-HU" dirty="0" err="1"/>
              <a:t>config</a:t>
            </a:r>
            <a:r>
              <a:rPr lang="hu-HU" dirty="0"/>
              <a:t> </a:t>
            </a:r>
            <a:r>
              <a:rPr lang="hu-HU" dirty="0" err="1"/>
              <a:t>keys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between</a:t>
            </a:r>
            <a:r>
              <a:rPr lang="hu-HU" dirty="0"/>
              <a:t> old and </a:t>
            </a:r>
            <a:r>
              <a:rPr lang="hu-HU" dirty="0" err="1"/>
              <a:t>new</a:t>
            </a:r>
            <a:r>
              <a:rPr lang="hu-HU" dirty="0"/>
              <a:t> AX</a:t>
            </a:r>
          </a:p>
          <a:p>
            <a:r>
              <a:rPr lang="hu-HU" dirty="0"/>
              <a:t>EP </a:t>
            </a:r>
            <a:r>
              <a:rPr lang="hu-HU" dirty="0" err="1"/>
              <a:t>config</a:t>
            </a:r>
            <a:r>
              <a:rPr lang="hu-HU" dirty="0"/>
              <a:t> </a:t>
            </a:r>
            <a:r>
              <a:rPr lang="hu-HU" dirty="0" err="1"/>
              <a:t>key</a:t>
            </a:r>
            <a:endParaRPr lang="hu-HU" dirty="0"/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field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properties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target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Allow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edit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false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Allow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edit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false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Mandatory</a:t>
            </a:r>
            <a:r>
              <a:rPr lang="hu-H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hu-H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true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Just I skip the insert validation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dirty="0">
                <a:latin typeface="Calibri" panose="020F0502020204030204" pitchFamily="34" charset="0"/>
                <a:ea typeface="Calibri" panose="020F0502020204030204" pitchFamily="34" charset="0"/>
              </a:rPr>
              <a:t>No </a:t>
            </a:r>
            <a:r>
              <a:rPr lang="hu-HU" sz="1800" dirty="0" err="1">
                <a:latin typeface="Calibri" panose="020F0502020204030204" pitchFamily="34" charset="0"/>
                <a:ea typeface="Calibri" panose="020F0502020204030204" pitchFamily="34" charset="0"/>
              </a:rPr>
              <a:t>natural</a:t>
            </a:r>
            <a:r>
              <a:rPr lang="hu-HU" sz="18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latin typeface="Calibri" panose="020F0502020204030204" pitchFamily="34" charset="0"/>
                <a:ea typeface="Calibri" panose="020F0502020204030204" pitchFamily="34" charset="0"/>
              </a:rPr>
              <a:t>key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Break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up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complex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entities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many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datasources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more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separate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imports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Datasource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import and export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language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should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match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(EN-US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EN-GB –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enum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lables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dirty="0"/>
          </a:p>
          <a:p>
            <a:endParaRPr lang="en-US" dirty="0"/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4C05A911-147A-4D89-A3DB-3EFD91D0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31" y="290945"/>
            <a:ext cx="7686769" cy="462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02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 err="1">
                <a:solidFill>
                  <a:srgbClr val="FFC000"/>
                </a:solidFill>
              </a:rPr>
              <a:t>Recap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8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F5DA-161A-4EA6-AACD-DACBD9EC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</a:t>
            </a:r>
            <a:r>
              <a:rPr lang="hu-HU" dirty="0" err="1"/>
              <a:t>have</a:t>
            </a:r>
            <a:r>
              <a:rPr lang="hu-HU" dirty="0"/>
              <a:t> I talked about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DEB1-DDB0-475E-9075-DD7ABE84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dirty="0" err="1"/>
              <a:t>Initialthoughts</a:t>
            </a:r>
            <a:endParaRPr lang="hu-HU" dirty="0"/>
          </a:p>
          <a:p>
            <a:pPr lvl="1"/>
            <a:r>
              <a:rPr lang="hu-HU" dirty="0"/>
              <a:t>The </a:t>
            </a:r>
            <a:r>
              <a:rPr lang="hu-HU" dirty="0" err="1"/>
              <a:t>process</a:t>
            </a:r>
            <a:r>
              <a:rPr lang="hu-HU" dirty="0"/>
              <a:t> (preparation, </a:t>
            </a:r>
            <a:r>
              <a:rPr lang="hu-HU" dirty="0" err="1"/>
              <a:t>execution</a:t>
            </a:r>
            <a:r>
              <a:rPr lang="hu-HU" dirty="0"/>
              <a:t>, test, </a:t>
            </a:r>
            <a:r>
              <a:rPr lang="hu-HU" dirty="0" err="1"/>
              <a:t>rerun</a:t>
            </a:r>
            <a:r>
              <a:rPr lang="hu-HU" dirty="0"/>
              <a:t>…)</a:t>
            </a:r>
          </a:p>
          <a:p>
            <a:pPr lvl="1"/>
            <a:r>
              <a:rPr lang="hu-HU" dirty="0"/>
              <a:t>DMT </a:t>
            </a:r>
            <a:r>
              <a:rPr lang="hu-HU" dirty="0" err="1"/>
              <a:t>tool</a:t>
            </a:r>
            <a:endParaRPr lang="hu-HU" dirty="0"/>
          </a:p>
          <a:p>
            <a:pPr lvl="1"/>
            <a:r>
              <a:rPr lang="hu-HU" dirty="0"/>
              <a:t>More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execution</a:t>
            </a:r>
            <a:r>
              <a:rPr lang="hu-HU" dirty="0"/>
              <a:t> – </a:t>
            </a:r>
            <a:r>
              <a:rPr lang="hu-HU" dirty="0" err="1"/>
              <a:t>tricks</a:t>
            </a:r>
            <a:endParaRPr lang="hu-HU" dirty="0"/>
          </a:p>
          <a:p>
            <a:pPr lvl="1"/>
            <a:r>
              <a:rPr lang="hu-HU" dirty="0" err="1"/>
              <a:t>Lessons</a:t>
            </a:r>
            <a:r>
              <a:rPr lang="hu-HU" dirty="0"/>
              <a:t> </a:t>
            </a:r>
            <a:r>
              <a:rPr lang="hu-HU" dirty="0" err="1"/>
              <a:t>learned</a:t>
            </a:r>
            <a:endParaRPr lang="hu-HU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0BADFA50-6E64-40F7-80C0-1C32318A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9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785B-9106-4560-8D40-DCA7362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D0A6-7E0A-4E6E-B615-DEF6BF408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https://docs.microsoft.com/en-us/dynamics365/fin-ops-core/dev-itpro/migration-upgrade/data-migration-tool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https://docs.microsoft.com/en-us/dynamics365/fin-ops-core/dev-itpro/sysadmin/optimize-data-migration</a:t>
            </a:r>
            <a:endParaRPr lang="hu-H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https://docs.microsoft.com/en-us/learn/modules/data-migration/4-workshop-topics</a:t>
            </a:r>
            <a:endParaRPr lang="hu-H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https://view.officeapps.live.com/op/view.aspx?src=https%3A%2F%2Faxmartina.files.wordpress.com%2F2019%2F10%2Fdmt-from-ax2009-to-d365-1.docx&amp;wdOrigin=BROWSELINK</a:t>
            </a:r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https://www.daxrunbase.com/2022/03/31/identify-tables-to-migrate/</a:t>
            </a:r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hu-HU" sz="1800" dirty="0">
                <a:hlinkClick r:id="rId7"/>
              </a:rPr>
              <a:t>https://www.youtube.com/watch?v=eEtr4vGzSYs</a:t>
            </a:r>
            <a:endParaRPr lang="hu-HU" sz="1800" dirty="0"/>
          </a:p>
          <a:p>
            <a:r>
              <a:rPr lang="hu-HU" sz="1800" u="sng" dirty="0">
                <a:solidFill>
                  <a:srgbClr val="0563C1"/>
                </a:solidFill>
                <a:latin typeface="Calibri" panose="020F0502020204030204" pitchFamily="34" charset="0"/>
              </a:rPr>
              <a:t>DAXVisionERP.com</a:t>
            </a:r>
          </a:p>
          <a:p>
            <a:r>
              <a:rPr lang="en-US" sz="1800" i="0" u="sng" dirty="0">
                <a:effectLst/>
                <a:latin typeface="Segoe UI" panose="020B0502040204020203" pitchFamily="34" charset="0"/>
                <a:hlinkClick r:id="rId8"/>
              </a:rPr>
              <a:t>Preview Program</a:t>
            </a:r>
            <a:endParaRPr lang="hu-HU" sz="1800" i="0" u="sng" dirty="0">
              <a:effectLst/>
              <a:latin typeface="Segoe UI" panose="020B0502040204020203" pitchFamily="34" charset="0"/>
            </a:endParaRPr>
          </a:p>
          <a:p>
            <a:r>
              <a:rPr lang="hu-HU" sz="1800" i="0" u="sng" dirty="0">
                <a:effectLst/>
                <a:latin typeface="Segoe UI" panose="020B0502040204020203" pitchFamily="34" charset="0"/>
                <a:hlinkClick r:id="rId9"/>
              </a:rPr>
              <a:t>https://www.youtube.com/watch?v=kdQ58arACP4</a:t>
            </a:r>
            <a:endParaRPr lang="hu-HU" sz="1800" i="0" u="sng" dirty="0">
              <a:effectLst/>
              <a:latin typeface="Segoe UI" panose="020B0502040204020203" pitchFamily="34" charset="0"/>
            </a:endParaRPr>
          </a:p>
          <a:p>
            <a:r>
              <a:rPr lang="hu-HU" sz="1800" u="sng" dirty="0">
                <a:latin typeface="Segoe UI" panose="020B0502040204020203" pitchFamily="34" charset="0"/>
                <a:hlinkClick r:id="rId10"/>
              </a:rPr>
              <a:t>https://community.dynamics.com/365/dynamics-365-fasttrack/b/techtalks/posts/ax2009-migration-tool-may-11-2017</a:t>
            </a:r>
            <a:endParaRPr lang="hu-HU" sz="1800" u="sng" dirty="0">
              <a:latin typeface="Segoe UI" panose="020B0502040204020203" pitchFamily="34" charset="0"/>
            </a:endParaRPr>
          </a:p>
          <a:p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</a:endParaRPr>
          </a:p>
          <a:p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hu-HU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5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C101-AC5C-47E1-A04E-A3AF1511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F816-6B2A-4A6F-9146-49442ACA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Peter Prokopecz</a:t>
            </a:r>
          </a:p>
          <a:p>
            <a:pPr marL="0" indent="0">
              <a:buNone/>
            </a:pPr>
            <a:r>
              <a:rPr lang="hu-HU" dirty="0">
                <a:hlinkClick r:id="rId2"/>
              </a:rPr>
              <a:t>info@daxvisionerp.com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DAXVision ERP Consulting Kft.</a:t>
            </a:r>
          </a:p>
          <a:p>
            <a:pPr marL="0" indent="0">
              <a:buNone/>
            </a:pPr>
            <a:r>
              <a:rPr lang="hu-HU" dirty="0">
                <a:hlinkClick r:id="rId3"/>
              </a:rPr>
              <a:t>http://www.daxvisionerp.com/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https://www.linkedin.com/in/peter-prokopecz/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5"/>
              </a:rPr>
              <a:t>https://www.linkedin.com/company/daxvision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1026" name="Picture 42">
            <a:extLst>
              <a:ext uri="{FF2B5EF4-FFF2-40B4-BE49-F238E27FC236}">
                <a16:creationId xmlns:a16="http://schemas.microsoft.com/office/drawing/2014/main" id="{9AA3F262-7657-4FAB-8EC2-17A3A488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19" y="3228913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8ED0-9C45-438E-A56F-067CE361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3520-7B65-4462-8904-B2ACF3985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dirty="0" err="1"/>
              <a:t>Initial</a:t>
            </a:r>
            <a:r>
              <a:rPr lang="hu-HU" dirty="0"/>
              <a:t> </a:t>
            </a:r>
            <a:r>
              <a:rPr lang="hu-HU" dirty="0" err="1"/>
              <a:t>thoughts</a:t>
            </a:r>
            <a:endParaRPr lang="hu-HU" dirty="0"/>
          </a:p>
          <a:p>
            <a:pPr lvl="1"/>
            <a:r>
              <a:rPr lang="hu-HU" dirty="0"/>
              <a:t>The </a:t>
            </a:r>
            <a:r>
              <a:rPr lang="hu-HU" dirty="0" err="1"/>
              <a:t>process</a:t>
            </a:r>
            <a:r>
              <a:rPr lang="hu-HU" dirty="0"/>
              <a:t> (preparation, </a:t>
            </a:r>
            <a:r>
              <a:rPr lang="hu-HU" dirty="0" err="1"/>
              <a:t>execution</a:t>
            </a:r>
            <a:r>
              <a:rPr lang="hu-HU" dirty="0"/>
              <a:t>, test, </a:t>
            </a:r>
            <a:r>
              <a:rPr lang="hu-HU" dirty="0" err="1"/>
              <a:t>rerun</a:t>
            </a:r>
            <a:r>
              <a:rPr lang="hu-HU" dirty="0"/>
              <a:t>…)</a:t>
            </a:r>
          </a:p>
          <a:p>
            <a:pPr lvl="1"/>
            <a:r>
              <a:rPr lang="hu-HU" dirty="0"/>
              <a:t>DMT </a:t>
            </a:r>
            <a:r>
              <a:rPr lang="hu-HU" dirty="0" err="1"/>
              <a:t>tool</a:t>
            </a:r>
            <a:endParaRPr lang="hu-HU" dirty="0"/>
          </a:p>
          <a:p>
            <a:pPr lvl="1"/>
            <a:r>
              <a:rPr lang="hu-HU" dirty="0"/>
              <a:t>More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execution</a:t>
            </a:r>
            <a:r>
              <a:rPr lang="hu-HU" dirty="0"/>
              <a:t> – </a:t>
            </a:r>
            <a:r>
              <a:rPr lang="hu-HU" dirty="0" err="1"/>
              <a:t>tricks</a:t>
            </a:r>
            <a:endParaRPr lang="hu-HU" dirty="0"/>
          </a:p>
          <a:p>
            <a:pPr lvl="1"/>
            <a:r>
              <a:rPr lang="hu-HU" dirty="0" err="1"/>
              <a:t>Lessons</a:t>
            </a:r>
            <a:r>
              <a:rPr lang="hu-HU" dirty="0"/>
              <a:t> </a:t>
            </a:r>
            <a:r>
              <a:rPr lang="hu-HU" dirty="0" err="1"/>
              <a:t>learned</a:t>
            </a: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marL="457200" lvl="1" indent="0">
              <a:buNone/>
            </a:pP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83D69863-A9C1-4B20-8143-6D246FEF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4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hu-HU" sz="8000" dirty="0" err="1">
                <a:solidFill>
                  <a:srgbClr val="FFC000"/>
                </a:solidFill>
              </a:rPr>
              <a:t>Initial</a:t>
            </a:r>
            <a:r>
              <a:rPr lang="hu-HU" sz="8000" dirty="0">
                <a:solidFill>
                  <a:srgbClr val="FFC000"/>
                </a:solidFill>
              </a:rPr>
              <a:t> </a:t>
            </a:r>
            <a:r>
              <a:rPr lang="hu-HU" sz="8000" dirty="0" err="1">
                <a:solidFill>
                  <a:srgbClr val="FFC000"/>
                </a:solidFill>
              </a:rPr>
              <a:t>thougts</a:t>
            </a:r>
            <a:endParaRPr lang="en-GB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8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F6C6-140C-403A-8848-059F0E43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AX2009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earlier</a:t>
            </a:r>
            <a:r>
              <a:rPr lang="hu-HU" dirty="0"/>
              <a:t>? AX2012? </a:t>
            </a:r>
            <a:r>
              <a:rPr lang="hu-HU" dirty="0" err="1"/>
              <a:t>Other</a:t>
            </a:r>
            <a:r>
              <a:rPr lang="hu-HU" dirty="0"/>
              <a:t>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33C6-6648-4EED-BBBD-44A565F09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https://docs.microsoft.com/en-us/dynamics365/fin-ops-core/dev-itpro/migration-upgrade/upgrade-home-page</a:t>
            </a:r>
            <a:endParaRPr lang="hu-HU" dirty="0"/>
          </a:p>
          <a:p>
            <a:r>
              <a:rPr lang="hu-HU" dirty="0"/>
              <a:t>Data </a:t>
            </a:r>
            <a:r>
              <a:rPr lang="hu-HU" dirty="0" err="1"/>
              <a:t>migration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AX2012 </a:t>
            </a:r>
            <a:r>
              <a:rPr lang="hu-HU" dirty="0" err="1"/>
              <a:t>possible</a:t>
            </a:r>
            <a:r>
              <a:rPr lang="hu-HU" dirty="0"/>
              <a:t>, like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ERP </a:t>
            </a:r>
            <a:r>
              <a:rPr lang="hu-HU" dirty="0" err="1"/>
              <a:t>or</a:t>
            </a:r>
            <a:r>
              <a:rPr lang="hu-HU" dirty="0"/>
              <a:t> software</a:t>
            </a:r>
          </a:p>
          <a:p>
            <a:r>
              <a:rPr lang="hu-HU" dirty="0"/>
              <a:t>Data upgrade is </a:t>
            </a:r>
            <a:r>
              <a:rPr lang="hu-HU" dirty="0" err="1"/>
              <a:t>possible</a:t>
            </a:r>
            <a:r>
              <a:rPr lang="hu-HU" dirty="0"/>
              <a:t>,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an upgrade-export-import</a:t>
            </a:r>
          </a:p>
          <a:p>
            <a:r>
              <a:rPr lang="hu-HU" dirty="0" err="1"/>
              <a:t>Consider</a:t>
            </a:r>
            <a:r>
              <a:rPr lang="hu-HU" dirty="0"/>
              <a:t> </a:t>
            </a:r>
            <a:r>
              <a:rPr lang="hu-HU" dirty="0" err="1"/>
              <a:t>FastTrack</a:t>
            </a:r>
            <a:r>
              <a:rPr lang="hu-HU" dirty="0"/>
              <a:t> </a:t>
            </a:r>
            <a:r>
              <a:rPr lang="hu-HU" dirty="0">
                <a:hlinkClick r:id="rId3"/>
              </a:rPr>
              <a:t>https://docs.microsoft.com/en-us/dynamics365/fasttrack/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5534-37BF-4E22-BA57-57CE10D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842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rgbClr val="FFC000"/>
                </a:solidFill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272262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E4C3-BFCB-414F-9C25-36646A4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 err="1"/>
              <a:t>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F4CF-B251-439E-B27A-EC3139CD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0CD66D7-3263-422E-B820-74030086839D}"/>
              </a:ext>
            </a:extLst>
          </p:cNvPr>
          <p:cNvSpPr/>
          <p:nvPr/>
        </p:nvSpPr>
        <p:spPr>
          <a:xfrm>
            <a:off x="2191494" y="2346798"/>
            <a:ext cx="1695200" cy="1540948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2.Preparation of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BDF267-E752-4A5D-878F-A242DFB23663}"/>
              </a:ext>
            </a:extLst>
          </p:cNvPr>
          <p:cNvSpPr/>
          <p:nvPr/>
        </p:nvSpPr>
        <p:spPr>
          <a:xfrm>
            <a:off x="3876802" y="2337769"/>
            <a:ext cx="1956460" cy="151565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3.Preparation in D365FSCM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07AD00-E39C-49D6-84B1-EEB48D461AFB}"/>
              </a:ext>
            </a:extLst>
          </p:cNvPr>
          <p:cNvSpPr/>
          <p:nvPr/>
        </p:nvSpPr>
        <p:spPr>
          <a:xfrm>
            <a:off x="5833262" y="2383971"/>
            <a:ext cx="2027711" cy="151565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4.Executing export/import/</a:t>
            </a:r>
            <a:r>
              <a:rPr lang="hu-HU" dirty="0" err="1"/>
              <a:t>basic</a:t>
            </a:r>
            <a:r>
              <a:rPr lang="hu-HU" dirty="0"/>
              <a:t> </a:t>
            </a:r>
            <a:r>
              <a:rPr lang="hu-HU" dirty="0" err="1"/>
              <a:t>validation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12A2CC-A458-4B98-A187-B73727660FEA}"/>
              </a:ext>
            </a:extLst>
          </p:cNvPr>
          <p:cNvSpPr/>
          <p:nvPr/>
        </p:nvSpPr>
        <p:spPr>
          <a:xfrm>
            <a:off x="377043" y="2333501"/>
            <a:ext cx="1808017" cy="1567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1.Project Preparation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A15AC64-1A5E-4673-AAD9-047C373B1E6B}"/>
              </a:ext>
            </a:extLst>
          </p:cNvPr>
          <p:cNvSpPr/>
          <p:nvPr/>
        </p:nvSpPr>
        <p:spPr>
          <a:xfrm>
            <a:off x="7860973" y="2398814"/>
            <a:ext cx="2027711" cy="151565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5.Test and </a:t>
            </a:r>
            <a:r>
              <a:rPr lang="hu-HU" dirty="0" err="1"/>
              <a:t>validate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7486B3-76E7-40B9-9539-D117E0425D5A}"/>
              </a:ext>
            </a:extLst>
          </p:cNvPr>
          <p:cNvSpPr/>
          <p:nvPr/>
        </p:nvSpPr>
        <p:spPr>
          <a:xfrm rot="18488941">
            <a:off x="9888684" y="2487756"/>
            <a:ext cx="2027711" cy="151565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6.Conclusions, export, </a:t>
            </a:r>
            <a:r>
              <a:rPr lang="hu-HU" dirty="0" err="1"/>
              <a:t>rerun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1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19C1-631A-4432-B4B0-77C9E378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4EA80-3B69-445F-92A0-6EEDCD7D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40" y="264020"/>
            <a:ext cx="77998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4B6A0-DD72-4E1E-B4F9-BA46DFE6E1F5}"/>
              </a:ext>
            </a:extLst>
          </p:cNvPr>
          <p:cNvSpPr txBox="1"/>
          <p:nvPr/>
        </p:nvSpPr>
        <p:spPr>
          <a:xfrm>
            <a:off x="280554" y="5676843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https://docs.microsoft.com/en-us/learn/modules/data-migration/4-workshop-topics</a:t>
            </a:r>
            <a:endParaRPr lang="hu-HU" dirty="0"/>
          </a:p>
          <a:p>
            <a:endParaRPr lang="en-US" dirty="0"/>
          </a:p>
        </p:txBody>
      </p:sp>
      <p:pic>
        <p:nvPicPr>
          <p:cNvPr id="7" name="Picture 42">
            <a:extLst>
              <a:ext uri="{FF2B5EF4-FFF2-40B4-BE49-F238E27FC236}">
                <a16:creationId xmlns:a16="http://schemas.microsoft.com/office/drawing/2014/main" id="{733E9BCE-5D8C-4CF5-8130-733D270E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66" y="3581681"/>
            <a:ext cx="2085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96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1512</Words>
  <Application>Microsoft Office PowerPoint</Application>
  <PresentationFormat>Widescreen</PresentationFormat>
  <Paragraphs>208</Paragraphs>
  <Slides>38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UI</vt:lpstr>
      <vt:lpstr>Office Theme</vt:lpstr>
      <vt:lpstr>Data migration preparation and execution</vt:lpstr>
      <vt:lpstr>PowerPoint Presentation</vt:lpstr>
      <vt:lpstr>Speaker Introduction</vt:lpstr>
      <vt:lpstr>Agenda</vt:lpstr>
      <vt:lpstr>Initial thougts</vt:lpstr>
      <vt:lpstr>AX2009 or earlier? AX2012? Other software?</vt:lpstr>
      <vt:lpstr>The process</vt:lpstr>
      <vt:lpstr>Process</vt:lpstr>
      <vt:lpstr>PowerPoint Presentation</vt:lpstr>
      <vt:lpstr>1.Project preparation</vt:lpstr>
      <vt:lpstr>2.Preparation of source data</vt:lpstr>
      <vt:lpstr>2.Preparation of source data</vt:lpstr>
      <vt:lpstr>3.Preparation in D365FSCM</vt:lpstr>
      <vt:lpstr>Creating Data entities</vt:lpstr>
      <vt:lpstr>Data entity in AOT</vt:lpstr>
      <vt:lpstr>3.Preparation in D365FSCM</vt:lpstr>
      <vt:lpstr>4.Executing export/import/basic validation</vt:lpstr>
      <vt:lpstr>5.Test and validate</vt:lpstr>
      <vt:lpstr>6.Conclusions, export, rerun</vt:lpstr>
      <vt:lpstr>DMT tool</vt:lpstr>
      <vt:lpstr>DMT</vt:lpstr>
      <vt:lpstr>DMT</vt:lpstr>
      <vt:lpstr>Source to target mapping</vt:lpstr>
      <vt:lpstr>PowerPoint Presentation</vt:lpstr>
      <vt:lpstr>PowerPoint Presentation</vt:lpstr>
      <vt:lpstr>More about execution - tricks</vt:lpstr>
      <vt:lpstr>DAVC</vt:lpstr>
      <vt:lpstr>Tricks</vt:lpstr>
      <vt:lpstr>Tricks – Find the data entity</vt:lpstr>
      <vt:lpstr>Tricks</vt:lpstr>
      <vt:lpstr>Validations</vt:lpstr>
      <vt:lpstr>Lessons learned</vt:lpstr>
      <vt:lpstr>LESSONS LEARNED</vt:lpstr>
      <vt:lpstr>LESSONS LEARNED</vt:lpstr>
      <vt:lpstr>Recap</vt:lpstr>
      <vt:lpstr>What have I talked about</vt:lpstr>
      <vt:lpstr>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Data entity</dc:title>
  <dc:creator>Peter Prokopecz</dc:creator>
  <cp:lastModifiedBy>Peter Prokopecz</cp:lastModifiedBy>
  <cp:revision>74</cp:revision>
  <dcterms:created xsi:type="dcterms:W3CDTF">2020-04-08T13:23:38Z</dcterms:created>
  <dcterms:modified xsi:type="dcterms:W3CDTF">2022-04-07T07:51:23Z</dcterms:modified>
</cp:coreProperties>
</file>